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6" r:id="rId2"/>
  </p:sldMasterIdLst>
  <p:notesMasterIdLst>
    <p:notesMasterId r:id="rId24"/>
  </p:notesMasterIdLst>
  <p:handoutMasterIdLst>
    <p:handoutMasterId r:id="rId25"/>
  </p:handoutMasterIdLst>
  <p:sldIdLst>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9" d="100"/>
          <a:sy n="79" d="100"/>
        </p:scale>
        <p:origin x="162" y="78"/>
      </p:cViewPr>
      <p:guideLst/>
    </p:cSldViewPr>
  </p:slideViewPr>
  <p:notesTextViewPr>
    <p:cViewPr>
      <p:scale>
        <a:sx n="1" d="1"/>
        <a:sy n="1" d="1"/>
      </p:scale>
      <p:origin x="0" y="0"/>
    </p:cViewPr>
  </p:notesTextViewPr>
  <p:notesViewPr>
    <p:cSldViewPr snapToGrid="0" showGuides="1">
      <p:cViewPr varScale="1">
        <p:scale>
          <a:sx n="76" d="100"/>
          <a:sy n="76" d="100"/>
        </p:scale>
        <p:origin x="2538"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handoutMaster" Target="handoutMasters/handoutMaster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35E31DB-5F68-4E9E-90EB-25E011F497B4}" type="datetimeFigureOut">
              <a:rPr lang="en-US" smtClean="0"/>
              <a:t>3/27/2019</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C1DF39D-8C1A-4718-A126-5A73DC3ED292}" type="slidenum">
              <a:rPr lang="en-US" smtClean="0"/>
              <a:t>‹#›</a:t>
            </a:fld>
            <a:endParaRPr lang="en-US"/>
          </a:p>
        </p:txBody>
      </p:sp>
    </p:spTree>
    <p:extLst>
      <p:ext uri="{BB962C8B-B14F-4D97-AF65-F5344CB8AC3E}">
        <p14:creationId xmlns:p14="http://schemas.microsoft.com/office/powerpoint/2010/main" val="32516295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70AC3F-92A4-4610-831B-4C4B2A303EDD}" type="datetimeFigureOut">
              <a:rPr lang="en-US" smtClean="0"/>
              <a:t>3/27/2019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0DDF2AA-7281-44A6-AED2-5896CA503D69}" type="slidenum">
              <a:rPr lang="en-US" smtClean="0"/>
              <a:t>‹#›</a:t>
            </a:fld>
            <a:endParaRPr lang="en-US"/>
          </a:p>
        </p:txBody>
      </p:sp>
    </p:spTree>
    <p:extLst>
      <p:ext uri="{BB962C8B-B14F-4D97-AF65-F5344CB8AC3E}">
        <p14:creationId xmlns:p14="http://schemas.microsoft.com/office/powerpoint/2010/main" val="13801883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0DDF2AA-7281-44A6-AED2-5896CA503D69}" type="slidenum">
              <a:rPr lang="en-US" smtClean="0"/>
              <a:t>1</a:t>
            </a:fld>
            <a:endParaRPr lang="en-US"/>
          </a:p>
        </p:txBody>
      </p:sp>
    </p:spTree>
    <p:extLst>
      <p:ext uri="{BB962C8B-B14F-4D97-AF65-F5344CB8AC3E}">
        <p14:creationId xmlns:p14="http://schemas.microsoft.com/office/powerpoint/2010/main" val="193896643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8126BC4F-C3BC-4A83-A773-8A52DF692260}" type="datetime1">
              <a:rPr lang="en-US" smtClean="0"/>
              <a:t>3/27/2019</a:t>
            </a:fld>
            <a:endParaRPr lang="en-US"/>
          </a:p>
        </p:txBody>
      </p:sp>
      <p:sp>
        <p:nvSpPr>
          <p:cNvPr id="5" name="Footer Placeholder 4"/>
          <p:cNvSpPr>
            <a:spLocks noGrp="1"/>
          </p:cNvSpPr>
          <p:nvPr>
            <p:ph type="ftr" sz="quarter" idx="11"/>
          </p:nvPr>
        </p:nvSpPr>
        <p:spPr>
          <a:xfrm>
            <a:off x="1371600" y="4323845"/>
            <a:ext cx="6400800" cy="365125"/>
          </a:xfrm>
        </p:spPr>
        <p:txBody>
          <a:bodyPr/>
          <a:lstStyle/>
          <a:p>
            <a:endParaRPr lang="en-US"/>
          </a:p>
        </p:txBody>
      </p:sp>
      <p:sp>
        <p:nvSpPr>
          <p:cNvPr id="6" name="Slide Number Placeholder 5"/>
          <p:cNvSpPr>
            <a:spLocks noGrp="1"/>
          </p:cNvSpPr>
          <p:nvPr>
            <p:ph type="sldNum" sz="quarter" idx="12"/>
          </p:nvPr>
        </p:nvSpPr>
        <p:spPr>
          <a:xfrm>
            <a:off x="8077200" y="1430866"/>
            <a:ext cx="2743200" cy="365125"/>
          </a:xfrm>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12840944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227490-677A-446B-BF14-C14AEB8AF5B1}" type="datetime1">
              <a:rPr lang="en-US" smtClean="0"/>
              <a:t>3/27/2019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pPr/>
              <a:t>‹#›</a:t>
            </a:fld>
            <a:endParaRPr lang="en-US"/>
          </a:p>
        </p:txBody>
      </p:sp>
    </p:spTree>
    <p:extLst>
      <p:ext uri="{BB962C8B-B14F-4D97-AF65-F5344CB8AC3E}">
        <p14:creationId xmlns:p14="http://schemas.microsoft.com/office/powerpoint/2010/main" val="195907462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FB227490-677A-446B-BF14-C14AEB8AF5B1}" type="datetime1">
              <a:rPr lang="en-US" smtClean="0"/>
              <a:t>3/27/2019</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401CF334-2D5C-4859-84A6-CA7E6E43FAEB}" type="slidenum">
              <a:rPr lang="en-US" smtClean="0"/>
              <a:pPr/>
              <a:t>‹#›</a:t>
            </a:fld>
            <a:endParaRPr lang="en-US"/>
          </a:p>
        </p:txBody>
      </p:sp>
    </p:spTree>
    <p:extLst>
      <p:ext uri="{BB962C8B-B14F-4D97-AF65-F5344CB8AC3E}">
        <p14:creationId xmlns:p14="http://schemas.microsoft.com/office/powerpoint/2010/main" val="925898126"/>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FB227490-677A-446B-BF14-C14AEB8AF5B1}" type="datetime1">
              <a:rPr lang="en-US" smtClean="0"/>
              <a:t>3/27/2019</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401CF334-2D5C-4859-84A6-CA7E6E43FAEB}" type="slidenum">
              <a:rPr lang="en-US" smtClean="0"/>
              <a:pPr/>
              <a:t>‹#›</a:t>
            </a:fld>
            <a:endParaRPr lang="en-US"/>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79726795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FB227490-677A-446B-BF14-C14AEB8AF5B1}" type="datetime1">
              <a:rPr lang="en-US" smtClean="0"/>
              <a:t>3/27/2019</a:t>
            </a:fld>
            <a:endParaRPr lang="en-US"/>
          </a:p>
        </p:txBody>
      </p:sp>
      <p:sp>
        <p:nvSpPr>
          <p:cNvPr id="6" name="Footer Placeholder 5"/>
          <p:cNvSpPr>
            <a:spLocks noGrp="1"/>
          </p:cNvSpPr>
          <p:nvPr>
            <p:ph type="ftr" sz="quarter" idx="11"/>
          </p:nvPr>
        </p:nvSpPr>
        <p:spPr>
          <a:xfrm>
            <a:off x="685800" y="378883"/>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401CF334-2D5C-4859-84A6-CA7E6E43FAEB}" type="slidenum">
              <a:rPr lang="en-US" smtClean="0"/>
              <a:pPr/>
              <a:t>‹#›</a:t>
            </a:fld>
            <a:endParaRPr lang="en-US"/>
          </a:p>
        </p:txBody>
      </p:sp>
    </p:spTree>
    <p:extLst>
      <p:ext uri="{BB962C8B-B14F-4D97-AF65-F5344CB8AC3E}">
        <p14:creationId xmlns:p14="http://schemas.microsoft.com/office/powerpoint/2010/main" val="359315802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FB227490-677A-446B-BF14-C14AEB8AF5B1}" type="datetime1">
              <a:rPr lang="en-US" smtClean="0"/>
              <a:t>3/27/2019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1CF334-2D5C-4859-84A6-CA7E6E43FAEB}" type="slidenum">
              <a:rPr lang="en-US" smtClean="0"/>
              <a:pPr/>
              <a:t>‹#›</a:t>
            </a:fld>
            <a:endParaRPr lang="en-US"/>
          </a:p>
        </p:txBody>
      </p:sp>
    </p:spTree>
    <p:extLst>
      <p:ext uri="{BB962C8B-B14F-4D97-AF65-F5344CB8AC3E}">
        <p14:creationId xmlns:p14="http://schemas.microsoft.com/office/powerpoint/2010/main" val="83291494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FB227490-677A-446B-BF14-C14AEB8AF5B1}" type="datetime1">
              <a:rPr lang="en-US" smtClean="0"/>
              <a:t>3/27/2019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1CF334-2D5C-4859-84A6-CA7E6E43FAEB}" type="slidenum">
              <a:rPr lang="en-US" smtClean="0"/>
              <a:pPr/>
              <a:t>‹#›</a:t>
            </a:fld>
            <a:endParaRPr lang="en-US"/>
          </a:p>
        </p:txBody>
      </p:sp>
    </p:spTree>
    <p:extLst>
      <p:ext uri="{BB962C8B-B14F-4D97-AF65-F5344CB8AC3E}">
        <p14:creationId xmlns:p14="http://schemas.microsoft.com/office/powerpoint/2010/main" val="213424074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E5F178C-3761-4B04-826E-5D33B572A154}" type="datetime1">
              <a:rPr lang="en-US" smtClean="0"/>
              <a:t>3/27/2019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80704757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73EF3320-2E64-49D8-A7E5-3D272430B331}" type="datetime1">
              <a:rPr lang="en-US" smtClean="0"/>
              <a:t>3/27/2019</a:t>
            </a:fld>
            <a:endParaRPr lang="en-US"/>
          </a:p>
        </p:txBody>
      </p:sp>
      <p:sp>
        <p:nvSpPr>
          <p:cNvPr id="5" name="Footer Placeholder 4"/>
          <p:cNvSpPr>
            <a:spLocks noGrp="1"/>
          </p:cNvSpPr>
          <p:nvPr>
            <p:ph type="ftr" sz="quarter" idx="11"/>
          </p:nvPr>
        </p:nvSpPr>
        <p:spPr>
          <a:xfrm>
            <a:off x="685800" y="381000"/>
            <a:ext cx="6991492" cy="36512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20797480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CDEA84F-579E-4FD4-9494-21F102C9D69E}" type="datetime1">
              <a:rPr lang="en-US" smtClean="0"/>
              <a:t>3/27/2019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95167567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070BA3E1-86E3-413E-98BE-7A0EEFDB4171}" type="datetime1">
              <a:rPr lang="en-US" smtClean="0"/>
              <a:t>3/27/2019</a:t>
            </a:fld>
            <a:endParaRPr lang="en-US"/>
          </a:p>
        </p:txBody>
      </p:sp>
      <p:sp>
        <p:nvSpPr>
          <p:cNvPr id="5" name="Footer Placeholder 4"/>
          <p:cNvSpPr>
            <a:spLocks noGrp="1"/>
          </p:cNvSpPr>
          <p:nvPr>
            <p:ph type="ftr" sz="quarter" idx="11"/>
          </p:nvPr>
        </p:nvSpPr>
        <p:spPr>
          <a:xfrm>
            <a:off x="685800" y="381001"/>
            <a:ext cx="6991492" cy="36406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07371172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08EE67D-46D2-455F-8327-C1B95B41309E}" type="datetime1">
              <a:rPr lang="en-US" smtClean="0"/>
              <a:t>3/27/2019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13678080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D1A3486-7394-4DCD-8713-B25053BCF02A}" type="datetime1">
              <a:rPr lang="en-US" smtClean="0"/>
              <a:t>3/27/2019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61578908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BCDD712-E33E-4AB7-8EFE-E055D5F27DA0}" type="datetime1">
              <a:rPr lang="en-US" smtClean="0"/>
              <a:t>3/27/2019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82845077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AEB5F1-9832-420F-B6A3-C3C50C4491DB}" type="datetime1">
              <a:rPr lang="en-US" smtClean="0"/>
              <a:t>3/27/2019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83329388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88BF57-8392-4D20-8F61-C990180EBE06}" type="datetime1">
              <a:rPr lang="en-US" smtClean="0"/>
              <a:t>3/27/2019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32914923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C95FAD-4368-4E41-A7AD-52107CF0A9A2}" type="datetime1">
              <a:rPr lang="en-US" smtClean="0"/>
              <a:t>3/27/2019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71121674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FB227490-677A-446B-BF14-C14AEB8AF5B1}" type="datetime1">
              <a:rPr lang="en-US" smtClean="0"/>
              <a:t>3/27/2019</a:t>
            </a:fld>
            <a:endParaRPr lang="en-US"/>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1963483820"/>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hf sldNum="0" hdr="0" ftr="0" dt="0"/>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3" pos="744" userDrawn="1">
          <p15:clr>
            <a:srgbClr val="F26B43"/>
          </p15:clr>
        </p15:guide>
        <p15:guide id="4" pos="6960" userDrawn="1">
          <p15:clr>
            <a:srgbClr val="F26B43"/>
          </p15:clr>
        </p15:guide>
        <p15:guide id="5" orient="horz" pos="3864"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dirty="0" smtClean="0"/>
              <a:t>The helmet of salvation</a:t>
            </a:r>
            <a:endParaRPr lang="en-US" sz="6000" dirty="0"/>
          </a:p>
        </p:txBody>
      </p:sp>
      <p:sp>
        <p:nvSpPr>
          <p:cNvPr id="3" name="Subtitle 2"/>
          <p:cNvSpPr>
            <a:spLocks noGrp="1"/>
          </p:cNvSpPr>
          <p:nvPr>
            <p:ph type="subTitle" idx="1"/>
          </p:nvPr>
        </p:nvSpPr>
        <p:spPr/>
        <p:txBody>
          <a:bodyPr>
            <a:normAutofit lnSpcReduction="10000"/>
          </a:bodyPr>
          <a:lstStyle/>
          <a:p>
            <a:r>
              <a:rPr lang="en-US" sz="4400" dirty="0" smtClean="0"/>
              <a:t>Ephesians 6:17</a:t>
            </a:r>
            <a:endParaRPr lang="en-US" sz="4400" dirty="0"/>
          </a:p>
        </p:txBody>
      </p:sp>
    </p:spTree>
    <p:extLst>
      <p:ext uri="{BB962C8B-B14F-4D97-AF65-F5344CB8AC3E}">
        <p14:creationId xmlns:p14="http://schemas.microsoft.com/office/powerpoint/2010/main" val="105337436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371600" y="1295401"/>
            <a:ext cx="9448800" cy="1612900"/>
          </a:xfrm>
        </p:spPr>
        <p:txBody>
          <a:bodyPr>
            <a:normAutofit fontScale="90000"/>
          </a:bodyPr>
          <a:lstStyle/>
          <a:p>
            <a:pPr algn="ctr"/>
            <a:r>
              <a:rPr lang="en-US" dirty="0"/>
              <a:t>Understanding the helmet </a:t>
            </a:r>
            <a:r>
              <a:rPr lang="en-US" dirty="0" smtClean="0"/>
              <a:t>of </a:t>
            </a:r>
            <a:r>
              <a:rPr lang="en-US" dirty="0"/>
              <a:t>salvation</a:t>
            </a:r>
          </a:p>
        </p:txBody>
      </p:sp>
      <p:sp>
        <p:nvSpPr>
          <p:cNvPr id="5" name="Subtitle 4"/>
          <p:cNvSpPr>
            <a:spLocks noGrp="1"/>
          </p:cNvSpPr>
          <p:nvPr>
            <p:ph type="subTitle" idx="1"/>
          </p:nvPr>
        </p:nvSpPr>
        <p:spPr>
          <a:xfrm>
            <a:off x="1371600" y="3060700"/>
            <a:ext cx="9448800" cy="1409700"/>
          </a:xfrm>
        </p:spPr>
        <p:txBody>
          <a:bodyPr>
            <a:noAutofit/>
          </a:bodyPr>
          <a:lstStyle/>
          <a:p>
            <a:pPr marL="742950" indent="-742950" algn="ctr">
              <a:buFont typeface="+mj-lt"/>
              <a:buAutoNum type="arabicPeriod" startAt="3"/>
            </a:pPr>
            <a:r>
              <a:rPr lang="en-US" sz="4800" dirty="0" smtClean="0"/>
              <a:t>IT IS THE POWER OF GOD IN YOUR LIFE</a:t>
            </a:r>
            <a:endParaRPr lang="en-US" sz="4800" dirty="0"/>
          </a:p>
        </p:txBody>
      </p:sp>
    </p:spTree>
    <p:extLst>
      <p:ext uri="{BB962C8B-B14F-4D97-AF65-F5344CB8AC3E}">
        <p14:creationId xmlns:p14="http://schemas.microsoft.com/office/powerpoint/2010/main" val="59717480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I CORINTHIANS 2:3-5</a:t>
            </a:r>
            <a:endParaRPr lang="en-US" sz="5400" dirty="0"/>
          </a:p>
        </p:txBody>
      </p:sp>
      <p:sp>
        <p:nvSpPr>
          <p:cNvPr id="3" name="Content Placeholder 2"/>
          <p:cNvSpPr>
            <a:spLocks noGrp="1"/>
          </p:cNvSpPr>
          <p:nvPr>
            <p:ph idx="1"/>
          </p:nvPr>
        </p:nvSpPr>
        <p:spPr>
          <a:xfrm>
            <a:off x="0" y="2011680"/>
            <a:ext cx="12192000" cy="4620767"/>
          </a:xfrm>
        </p:spPr>
        <p:txBody>
          <a:bodyPr>
            <a:noAutofit/>
          </a:bodyPr>
          <a:lstStyle/>
          <a:p>
            <a:pPr marL="0" indent="0">
              <a:buNone/>
            </a:pPr>
            <a:r>
              <a:rPr lang="en-US" sz="4400" dirty="0"/>
              <a:t>“I came to you in weakness and fear, and with much trembling.  My message and my preaching were not with wise and persuasive words, but with a demonstration of the Spirit’s power, so that your faith might not rest on men’s wisdom, but on God’s power.” </a:t>
            </a:r>
          </a:p>
        </p:txBody>
      </p:sp>
    </p:spTree>
    <p:extLst>
      <p:ext uri="{BB962C8B-B14F-4D97-AF65-F5344CB8AC3E}">
        <p14:creationId xmlns:p14="http://schemas.microsoft.com/office/powerpoint/2010/main" val="50777839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I CORINTHIANS 1:18</a:t>
            </a:r>
            <a:endParaRPr lang="en-US" sz="5400" dirty="0"/>
          </a:p>
        </p:txBody>
      </p:sp>
      <p:sp>
        <p:nvSpPr>
          <p:cNvPr id="3" name="Content Placeholder 2"/>
          <p:cNvSpPr>
            <a:spLocks noGrp="1"/>
          </p:cNvSpPr>
          <p:nvPr>
            <p:ph idx="1"/>
          </p:nvPr>
        </p:nvSpPr>
        <p:spPr>
          <a:xfrm>
            <a:off x="685800" y="2292096"/>
            <a:ext cx="10820400" cy="3926589"/>
          </a:xfrm>
        </p:spPr>
        <p:txBody>
          <a:bodyPr>
            <a:normAutofit/>
          </a:bodyPr>
          <a:lstStyle/>
          <a:p>
            <a:pPr marL="0" indent="0">
              <a:buNone/>
            </a:pPr>
            <a:r>
              <a:rPr lang="en-US" sz="4400" dirty="0"/>
              <a:t>“The message of the cross is foolishness to those who are perishing, but to us who are being saved, it is the power of God.” </a:t>
            </a:r>
          </a:p>
        </p:txBody>
      </p:sp>
    </p:spTree>
    <p:extLst>
      <p:ext uri="{BB962C8B-B14F-4D97-AF65-F5344CB8AC3E}">
        <p14:creationId xmlns:p14="http://schemas.microsoft.com/office/powerpoint/2010/main" val="296324511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371600" y="1328929"/>
            <a:ext cx="9448800" cy="1633728"/>
          </a:xfrm>
        </p:spPr>
        <p:txBody>
          <a:bodyPr>
            <a:normAutofit/>
          </a:bodyPr>
          <a:lstStyle/>
          <a:p>
            <a:pPr algn="ctr"/>
            <a:r>
              <a:rPr lang="en-US" sz="5400" dirty="0"/>
              <a:t>Understanding the helmet of salvation</a:t>
            </a:r>
          </a:p>
        </p:txBody>
      </p:sp>
      <p:sp>
        <p:nvSpPr>
          <p:cNvPr id="5" name="Subtitle 4"/>
          <p:cNvSpPr>
            <a:spLocks noGrp="1"/>
          </p:cNvSpPr>
          <p:nvPr>
            <p:ph type="subTitle" idx="1"/>
          </p:nvPr>
        </p:nvSpPr>
        <p:spPr>
          <a:xfrm>
            <a:off x="402336" y="3157728"/>
            <a:ext cx="11362944" cy="1524000"/>
          </a:xfrm>
        </p:spPr>
        <p:txBody>
          <a:bodyPr>
            <a:normAutofit/>
          </a:bodyPr>
          <a:lstStyle/>
          <a:p>
            <a:pPr marL="914400" indent="-914400" algn="ctr">
              <a:buFont typeface="+mj-lt"/>
              <a:buAutoNum type="arabicPeriod" startAt="4"/>
            </a:pPr>
            <a:r>
              <a:rPr lang="en-US" sz="4800" dirty="0" smtClean="0"/>
              <a:t>IT IS PRODUCED BY THE READING OF GOD’S WORD</a:t>
            </a:r>
            <a:endParaRPr lang="en-US" sz="4800" dirty="0"/>
          </a:p>
        </p:txBody>
      </p:sp>
    </p:spTree>
    <p:extLst>
      <p:ext uri="{BB962C8B-B14F-4D97-AF65-F5344CB8AC3E}">
        <p14:creationId xmlns:p14="http://schemas.microsoft.com/office/powerpoint/2010/main" val="164180990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Ii TIMOTHY 3:15</a:t>
            </a:r>
            <a:endParaRPr lang="en-US" sz="5400" dirty="0"/>
          </a:p>
        </p:txBody>
      </p:sp>
      <p:sp>
        <p:nvSpPr>
          <p:cNvPr id="3" name="Content Placeholder 2"/>
          <p:cNvSpPr>
            <a:spLocks noGrp="1"/>
          </p:cNvSpPr>
          <p:nvPr>
            <p:ph idx="1"/>
          </p:nvPr>
        </p:nvSpPr>
        <p:spPr/>
        <p:txBody>
          <a:bodyPr>
            <a:normAutofit/>
          </a:bodyPr>
          <a:lstStyle/>
          <a:p>
            <a:pPr marL="0" indent="0">
              <a:buNone/>
            </a:pPr>
            <a:r>
              <a:rPr lang="en-US" sz="4400" dirty="0" smtClean="0"/>
              <a:t>“And </a:t>
            </a:r>
            <a:r>
              <a:rPr lang="en-US" sz="4400" dirty="0"/>
              <a:t>that from childhood you have known the Holy Scriptures, which are able to make you wise unto salvation…” </a:t>
            </a:r>
          </a:p>
        </p:txBody>
      </p:sp>
    </p:spTree>
    <p:extLst>
      <p:ext uri="{BB962C8B-B14F-4D97-AF65-F5344CB8AC3E}">
        <p14:creationId xmlns:p14="http://schemas.microsoft.com/office/powerpoint/2010/main" val="168612466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371600" y="1280161"/>
            <a:ext cx="9448800" cy="1621536"/>
          </a:xfrm>
        </p:spPr>
        <p:txBody>
          <a:bodyPr>
            <a:normAutofit fontScale="90000"/>
          </a:bodyPr>
          <a:lstStyle/>
          <a:p>
            <a:pPr algn="ctr"/>
            <a:r>
              <a:rPr lang="en-US" dirty="0"/>
              <a:t>Understanding the helmet of salvation</a:t>
            </a:r>
          </a:p>
        </p:txBody>
      </p:sp>
      <p:sp>
        <p:nvSpPr>
          <p:cNvPr id="5" name="Subtitle 4"/>
          <p:cNvSpPr>
            <a:spLocks noGrp="1"/>
          </p:cNvSpPr>
          <p:nvPr>
            <p:ph type="subTitle" idx="1"/>
          </p:nvPr>
        </p:nvSpPr>
        <p:spPr>
          <a:xfrm>
            <a:off x="560832" y="3108960"/>
            <a:ext cx="11094720" cy="1209041"/>
          </a:xfrm>
        </p:spPr>
        <p:txBody>
          <a:bodyPr>
            <a:normAutofit/>
          </a:bodyPr>
          <a:lstStyle/>
          <a:p>
            <a:pPr marL="914400" indent="-914400" algn="ctr">
              <a:buFont typeface="+mj-lt"/>
              <a:buAutoNum type="arabicPeriod" startAt="5"/>
            </a:pPr>
            <a:r>
              <a:rPr lang="en-US" sz="4800" dirty="0" smtClean="0"/>
              <a:t>IT IS POSSIBLE THROUGH PRAYER</a:t>
            </a:r>
            <a:endParaRPr lang="en-US" sz="4800" dirty="0"/>
          </a:p>
        </p:txBody>
      </p:sp>
    </p:spTree>
    <p:extLst>
      <p:ext uri="{BB962C8B-B14F-4D97-AF65-F5344CB8AC3E}">
        <p14:creationId xmlns:p14="http://schemas.microsoft.com/office/powerpoint/2010/main" val="26362394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837525"/>
            <a:ext cx="8610600" cy="1293028"/>
          </a:xfrm>
        </p:spPr>
        <p:txBody>
          <a:bodyPr>
            <a:normAutofit/>
          </a:bodyPr>
          <a:lstStyle/>
          <a:p>
            <a:r>
              <a:rPr lang="en-US" sz="5400" dirty="0" smtClean="0"/>
              <a:t>JAMES 1:5</a:t>
            </a:r>
            <a:endParaRPr lang="en-US" sz="5400" dirty="0"/>
          </a:p>
        </p:txBody>
      </p:sp>
      <p:sp>
        <p:nvSpPr>
          <p:cNvPr id="3" name="Content Placeholder 2"/>
          <p:cNvSpPr>
            <a:spLocks noGrp="1"/>
          </p:cNvSpPr>
          <p:nvPr>
            <p:ph idx="1"/>
          </p:nvPr>
        </p:nvSpPr>
        <p:spPr>
          <a:xfrm>
            <a:off x="685800" y="2365248"/>
            <a:ext cx="10820400" cy="3853437"/>
          </a:xfrm>
        </p:spPr>
        <p:txBody>
          <a:bodyPr>
            <a:normAutofit/>
          </a:bodyPr>
          <a:lstStyle/>
          <a:p>
            <a:pPr marL="0" indent="0">
              <a:buNone/>
            </a:pPr>
            <a:r>
              <a:rPr lang="en-US" sz="4400" dirty="0" smtClean="0"/>
              <a:t>“</a:t>
            </a:r>
            <a:r>
              <a:rPr lang="en-US" sz="4400" dirty="0"/>
              <a:t>If any of you lacks wisdom, he should ask God, who gives generously to all without finding fault, and it will be given to him.” </a:t>
            </a:r>
          </a:p>
        </p:txBody>
      </p:sp>
    </p:spTree>
    <p:extLst>
      <p:ext uri="{BB962C8B-B14F-4D97-AF65-F5344CB8AC3E}">
        <p14:creationId xmlns:p14="http://schemas.microsoft.com/office/powerpoint/2010/main" val="22699428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371600" y="1146049"/>
            <a:ext cx="9448800" cy="1670304"/>
          </a:xfrm>
        </p:spPr>
        <p:txBody>
          <a:bodyPr>
            <a:normAutofit fontScale="90000"/>
          </a:bodyPr>
          <a:lstStyle/>
          <a:p>
            <a:pPr algn="ctr"/>
            <a:r>
              <a:rPr lang="en-US" dirty="0"/>
              <a:t>Understanding the helmet of salvation</a:t>
            </a:r>
          </a:p>
        </p:txBody>
      </p:sp>
      <p:sp>
        <p:nvSpPr>
          <p:cNvPr id="5" name="Subtitle 4"/>
          <p:cNvSpPr>
            <a:spLocks noGrp="1"/>
          </p:cNvSpPr>
          <p:nvPr>
            <p:ph type="subTitle" idx="1"/>
          </p:nvPr>
        </p:nvSpPr>
        <p:spPr>
          <a:xfrm>
            <a:off x="1371600" y="3169920"/>
            <a:ext cx="9448800" cy="1148081"/>
          </a:xfrm>
        </p:spPr>
        <p:txBody>
          <a:bodyPr>
            <a:normAutofit/>
          </a:bodyPr>
          <a:lstStyle/>
          <a:p>
            <a:pPr marL="914400" indent="-914400">
              <a:buFont typeface="+mj-lt"/>
              <a:buAutoNum type="arabicPeriod" startAt="6"/>
            </a:pPr>
            <a:r>
              <a:rPr lang="en-US" sz="4800" dirty="0" smtClean="0"/>
              <a:t>IT IS THE PROMISE OF HOPE</a:t>
            </a:r>
            <a:endParaRPr lang="en-US" sz="4800" dirty="0"/>
          </a:p>
        </p:txBody>
      </p:sp>
    </p:spTree>
    <p:extLst>
      <p:ext uri="{BB962C8B-B14F-4D97-AF65-F5344CB8AC3E}">
        <p14:creationId xmlns:p14="http://schemas.microsoft.com/office/powerpoint/2010/main" val="316020331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I Thessalonians 5:8</a:t>
            </a:r>
            <a:endParaRPr lang="en-US" sz="5400" dirty="0"/>
          </a:p>
        </p:txBody>
      </p:sp>
      <p:sp>
        <p:nvSpPr>
          <p:cNvPr id="3" name="Content Placeholder 2"/>
          <p:cNvSpPr>
            <a:spLocks noGrp="1"/>
          </p:cNvSpPr>
          <p:nvPr>
            <p:ph idx="1"/>
          </p:nvPr>
        </p:nvSpPr>
        <p:spPr>
          <a:xfrm>
            <a:off x="685800" y="2279904"/>
            <a:ext cx="10820400" cy="3938781"/>
          </a:xfrm>
        </p:spPr>
        <p:txBody>
          <a:bodyPr>
            <a:normAutofit/>
          </a:bodyPr>
          <a:lstStyle/>
          <a:p>
            <a:pPr marL="0" indent="0">
              <a:buNone/>
            </a:pPr>
            <a:r>
              <a:rPr lang="en-US" sz="4400" dirty="0"/>
              <a:t>“But since we belong to the day, let us be self-controlled, putting on faith and love as a breastplate, and the hope of salvation as a helmet.” </a:t>
            </a:r>
          </a:p>
        </p:txBody>
      </p:sp>
    </p:spTree>
    <p:extLst>
      <p:ext uri="{BB962C8B-B14F-4D97-AF65-F5344CB8AC3E}">
        <p14:creationId xmlns:p14="http://schemas.microsoft.com/office/powerpoint/2010/main" val="371308951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926592" y="1085089"/>
            <a:ext cx="10277856" cy="1743456"/>
          </a:xfrm>
        </p:spPr>
        <p:txBody>
          <a:bodyPr>
            <a:normAutofit/>
          </a:bodyPr>
          <a:lstStyle/>
          <a:p>
            <a:pPr algn="ctr"/>
            <a:r>
              <a:rPr lang="en-US" sz="5400" dirty="0" smtClean="0"/>
              <a:t>Using the helmet of salvation</a:t>
            </a:r>
            <a:endParaRPr lang="en-US" sz="5400" dirty="0"/>
          </a:p>
        </p:txBody>
      </p:sp>
      <p:sp>
        <p:nvSpPr>
          <p:cNvPr id="5" name="Subtitle 4"/>
          <p:cNvSpPr>
            <a:spLocks noGrp="1"/>
          </p:cNvSpPr>
          <p:nvPr>
            <p:ph type="subTitle" idx="1"/>
          </p:nvPr>
        </p:nvSpPr>
        <p:spPr>
          <a:xfrm>
            <a:off x="1371600" y="2974848"/>
            <a:ext cx="9448800" cy="1536192"/>
          </a:xfrm>
        </p:spPr>
        <p:txBody>
          <a:bodyPr>
            <a:normAutofit/>
          </a:bodyPr>
          <a:lstStyle/>
          <a:p>
            <a:pPr marL="914400" indent="-914400" algn="ctr">
              <a:buFont typeface="+mj-lt"/>
              <a:buAutoNum type="arabicPeriod"/>
            </a:pPr>
            <a:r>
              <a:rPr lang="en-US" sz="4800" dirty="0" smtClean="0"/>
              <a:t>DEFENDING OURSELVES IN A HOSTILE WORLD</a:t>
            </a:r>
            <a:endParaRPr lang="en-US" sz="4800" dirty="0"/>
          </a:p>
        </p:txBody>
      </p:sp>
    </p:spTree>
    <p:extLst>
      <p:ext uri="{BB962C8B-B14F-4D97-AF65-F5344CB8AC3E}">
        <p14:creationId xmlns:p14="http://schemas.microsoft.com/office/powerpoint/2010/main" val="23118036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0" y="1219201"/>
            <a:ext cx="12192000" cy="1689100"/>
          </a:xfrm>
        </p:spPr>
        <p:txBody>
          <a:bodyPr>
            <a:normAutofit/>
          </a:bodyPr>
          <a:lstStyle/>
          <a:p>
            <a:pPr algn="ctr"/>
            <a:r>
              <a:rPr lang="en-US" sz="5400" dirty="0" smtClean="0"/>
              <a:t>Understanding the helmet        of salvation</a:t>
            </a:r>
            <a:endParaRPr lang="en-US" sz="5400" dirty="0"/>
          </a:p>
        </p:txBody>
      </p:sp>
      <p:sp>
        <p:nvSpPr>
          <p:cNvPr id="7" name="Subtitle 6"/>
          <p:cNvSpPr>
            <a:spLocks noGrp="1"/>
          </p:cNvSpPr>
          <p:nvPr>
            <p:ph type="subTitle" idx="1"/>
          </p:nvPr>
        </p:nvSpPr>
        <p:spPr>
          <a:xfrm>
            <a:off x="0" y="3073400"/>
            <a:ext cx="12192000" cy="1244601"/>
          </a:xfrm>
        </p:spPr>
        <p:txBody>
          <a:bodyPr>
            <a:normAutofit/>
          </a:bodyPr>
          <a:lstStyle/>
          <a:p>
            <a:pPr marL="742950" indent="-742950" algn="ctr">
              <a:buFont typeface="+mj-lt"/>
              <a:buAutoNum type="arabicPeriod"/>
            </a:pPr>
            <a:r>
              <a:rPr lang="en-US" sz="4800" dirty="0" smtClean="0"/>
              <a:t>IT IS PERSONIFIED IN JESUS</a:t>
            </a:r>
            <a:endParaRPr lang="en-US" sz="4800" dirty="0"/>
          </a:p>
        </p:txBody>
      </p:sp>
    </p:spTree>
    <p:extLst>
      <p:ext uri="{BB962C8B-B14F-4D97-AF65-F5344CB8AC3E}">
        <p14:creationId xmlns:p14="http://schemas.microsoft.com/office/powerpoint/2010/main" val="403066459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371600" y="1170433"/>
            <a:ext cx="9448800" cy="1584960"/>
          </a:xfrm>
        </p:spPr>
        <p:txBody>
          <a:bodyPr>
            <a:normAutofit/>
          </a:bodyPr>
          <a:lstStyle/>
          <a:p>
            <a:pPr algn="ctr"/>
            <a:r>
              <a:rPr lang="en-US" sz="5400" dirty="0" smtClean="0"/>
              <a:t>USING THE HELMET OF SALVATION</a:t>
            </a:r>
            <a:endParaRPr lang="en-US" sz="5400" dirty="0"/>
          </a:p>
        </p:txBody>
      </p:sp>
      <p:sp>
        <p:nvSpPr>
          <p:cNvPr id="5" name="Subtitle 4"/>
          <p:cNvSpPr>
            <a:spLocks noGrp="1"/>
          </p:cNvSpPr>
          <p:nvPr>
            <p:ph type="subTitle" idx="1"/>
          </p:nvPr>
        </p:nvSpPr>
        <p:spPr>
          <a:xfrm>
            <a:off x="414528" y="2877312"/>
            <a:ext cx="11375136" cy="1609344"/>
          </a:xfrm>
        </p:spPr>
        <p:txBody>
          <a:bodyPr>
            <a:normAutofit/>
          </a:bodyPr>
          <a:lstStyle/>
          <a:p>
            <a:pPr marL="914400" indent="-914400" algn="ctr">
              <a:buFont typeface="+mj-lt"/>
              <a:buAutoNum type="arabicPeriod" startAt="2"/>
            </a:pPr>
            <a:r>
              <a:rPr lang="en-US" sz="4800" dirty="0" smtClean="0"/>
              <a:t>DEMOLISHING STRONGHOLDS OF THE MIND AND HEART</a:t>
            </a:r>
            <a:endParaRPr lang="en-US" sz="4800" dirty="0"/>
          </a:p>
        </p:txBody>
      </p:sp>
    </p:spTree>
    <p:extLst>
      <p:ext uri="{BB962C8B-B14F-4D97-AF65-F5344CB8AC3E}">
        <p14:creationId xmlns:p14="http://schemas.microsoft.com/office/powerpoint/2010/main" val="171636471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II Corinthians 10:4-5</a:t>
            </a:r>
            <a:endParaRPr lang="en-US" sz="5400" dirty="0"/>
          </a:p>
        </p:txBody>
      </p:sp>
      <p:sp>
        <p:nvSpPr>
          <p:cNvPr id="3" name="Content Placeholder 2"/>
          <p:cNvSpPr>
            <a:spLocks noGrp="1"/>
          </p:cNvSpPr>
          <p:nvPr>
            <p:ph idx="1"/>
          </p:nvPr>
        </p:nvSpPr>
        <p:spPr>
          <a:xfrm>
            <a:off x="170688" y="1926336"/>
            <a:ext cx="12021312" cy="4931664"/>
          </a:xfrm>
        </p:spPr>
        <p:txBody>
          <a:bodyPr>
            <a:normAutofit/>
          </a:bodyPr>
          <a:lstStyle/>
          <a:p>
            <a:pPr marL="0" indent="0">
              <a:buNone/>
            </a:pPr>
            <a:r>
              <a:rPr lang="en-US" sz="4400" dirty="0"/>
              <a:t>“The weapons we fight with are not the weapons of this world.  On the contrary, they have divine power to demolish strongholds.  We demolish arguments and every pretension that sets itself up against the knowledge of God, and we take captive every thought to make it obedient to Christ.” </a:t>
            </a:r>
          </a:p>
        </p:txBody>
      </p:sp>
    </p:spTree>
    <p:extLst>
      <p:ext uri="{BB962C8B-B14F-4D97-AF65-F5344CB8AC3E}">
        <p14:creationId xmlns:p14="http://schemas.microsoft.com/office/powerpoint/2010/main" val="293142708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a:bodyPr>
          <a:lstStyle/>
          <a:p>
            <a:r>
              <a:rPr lang="en-US" sz="5400" dirty="0" smtClean="0"/>
              <a:t>I Corinthians 1:24</a:t>
            </a:r>
            <a:endParaRPr lang="en-US" sz="5400" dirty="0"/>
          </a:p>
        </p:txBody>
      </p:sp>
      <p:sp>
        <p:nvSpPr>
          <p:cNvPr id="11" name="Content Placeholder 10"/>
          <p:cNvSpPr>
            <a:spLocks noGrp="1"/>
          </p:cNvSpPr>
          <p:nvPr>
            <p:ph idx="1"/>
          </p:nvPr>
        </p:nvSpPr>
        <p:spPr>
          <a:xfrm>
            <a:off x="685800" y="2273300"/>
            <a:ext cx="10820400" cy="3945385"/>
          </a:xfrm>
        </p:spPr>
        <p:txBody>
          <a:bodyPr>
            <a:normAutofit/>
          </a:bodyPr>
          <a:lstStyle/>
          <a:p>
            <a:pPr marL="0" indent="0">
              <a:buNone/>
            </a:pPr>
            <a:r>
              <a:rPr lang="en-US" sz="4400" dirty="0" smtClean="0"/>
              <a:t>“</a:t>
            </a:r>
            <a:r>
              <a:rPr lang="en-US" sz="4400" dirty="0"/>
              <a:t>But to those who are called, both Jews and </a:t>
            </a:r>
            <a:r>
              <a:rPr lang="en-US" sz="4400" dirty="0" smtClean="0"/>
              <a:t>Greeks, </a:t>
            </a:r>
            <a:r>
              <a:rPr lang="en-US" sz="4400" dirty="0"/>
              <a:t>Christ is the power of God and the wisdom of God.” </a:t>
            </a:r>
          </a:p>
        </p:txBody>
      </p:sp>
    </p:spTree>
    <p:extLst>
      <p:ext uri="{BB962C8B-B14F-4D97-AF65-F5344CB8AC3E}">
        <p14:creationId xmlns:p14="http://schemas.microsoft.com/office/powerpoint/2010/main" val="53747929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I Corinthians 1:30</a:t>
            </a:r>
            <a:endParaRPr lang="en-US" sz="5400" dirty="0"/>
          </a:p>
        </p:txBody>
      </p:sp>
      <p:sp>
        <p:nvSpPr>
          <p:cNvPr id="3" name="Content Placeholder 2"/>
          <p:cNvSpPr>
            <a:spLocks noGrp="1"/>
          </p:cNvSpPr>
          <p:nvPr>
            <p:ph idx="1"/>
          </p:nvPr>
        </p:nvSpPr>
        <p:spPr/>
        <p:txBody>
          <a:bodyPr>
            <a:normAutofit/>
          </a:bodyPr>
          <a:lstStyle/>
          <a:p>
            <a:pPr marL="0" indent="0">
              <a:buNone/>
            </a:pPr>
            <a:r>
              <a:rPr lang="en-US" sz="4400" dirty="0" smtClean="0"/>
              <a:t>“</a:t>
            </a:r>
            <a:r>
              <a:rPr lang="en-US" sz="4400" dirty="0"/>
              <a:t>It is because of Him that you are in Christ Jesus, who has become for us wisdom from God – that is, our righteousness, holiness, and redemption.” </a:t>
            </a:r>
          </a:p>
        </p:txBody>
      </p:sp>
    </p:spTree>
    <p:extLst>
      <p:ext uri="{BB962C8B-B14F-4D97-AF65-F5344CB8AC3E}">
        <p14:creationId xmlns:p14="http://schemas.microsoft.com/office/powerpoint/2010/main" val="401611323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Colossians 2:3</a:t>
            </a:r>
            <a:endParaRPr lang="en-US" sz="5400" dirty="0"/>
          </a:p>
        </p:txBody>
      </p:sp>
      <p:sp>
        <p:nvSpPr>
          <p:cNvPr id="3" name="Content Placeholder 2"/>
          <p:cNvSpPr>
            <a:spLocks noGrp="1"/>
          </p:cNvSpPr>
          <p:nvPr>
            <p:ph idx="1"/>
          </p:nvPr>
        </p:nvSpPr>
        <p:spPr>
          <a:xfrm>
            <a:off x="685800" y="2425700"/>
            <a:ext cx="10820400" cy="3792985"/>
          </a:xfrm>
        </p:spPr>
        <p:txBody>
          <a:bodyPr>
            <a:normAutofit/>
          </a:bodyPr>
          <a:lstStyle/>
          <a:p>
            <a:pPr marL="0" indent="0">
              <a:buNone/>
            </a:pPr>
            <a:r>
              <a:rPr lang="en-US" sz="4400" dirty="0" smtClean="0"/>
              <a:t>“In whom are hidden all the treasures of wisdom and knowledge.”</a:t>
            </a:r>
            <a:endParaRPr lang="en-US" sz="4400" dirty="0"/>
          </a:p>
        </p:txBody>
      </p:sp>
    </p:spTree>
    <p:extLst>
      <p:ext uri="{BB962C8B-B14F-4D97-AF65-F5344CB8AC3E}">
        <p14:creationId xmlns:p14="http://schemas.microsoft.com/office/powerpoint/2010/main" val="330614671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John 7:15</a:t>
            </a:r>
            <a:endParaRPr lang="en-US" sz="5400" dirty="0"/>
          </a:p>
        </p:txBody>
      </p:sp>
      <p:sp>
        <p:nvSpPr>
          <p:cNvPr id="3" name="Content Placeholder 2"/>
          <p:cNvSpPr>
            <a:spLocks noGrp="1"/>
          </p:cNvSpPr>
          <p:nvPr>
            <p:ph idx="1"/>
          </p:nvPr>
        </p:nvSpPr>
        <p:spPr>
          <a:xfrm>
            <a:off x="685800" y="2316480"/>
            <a:ext cx="10820400" cy="3902205"/>
          </a:xfrm>
        </p:spPr>
        <p:txBody>
          <a:bodyPr>
            <a:normAutofit/>
          </a:bodyPr>
          <a:lstStyle/>
          <a:p>
            <a:pPr marL="0" indent="0">
              <a:buNone/>
            </a:pPr>
            <a:r>
              <a:rPr lang="en-US" sz="4400" dirty="0" smtClean="0"/>
              <a:t>“</a:t>
            </a:r>
            <a:r>
              <a:rPr lang="en-US" sz="4400" dirty="0"/>
              <a:t>The Jews were amazed and asked ‘How did this man get such learning without having studied?’” </a:t>
            </a:r>
          </a:p>
        </p:txBody>
      </p:sp>
    </p:spTree>
    <p:extLst>
      <p:ext uri="{BB962C8B-B14F-4D97-AF65-F5344CB8AC3E}">
        <p14:creationId xmlns:p14="http://schemas.microsoft.com/office/powerpoint/2010/main" val="335762549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John 7:46</a:t>
            </a:r>
            <a:endParaRPr lang="en-US" sz="5400" dirty="0"/>
          </a:p>
        </p:txBody>
      </p:sp>
      <p:sp>
        <p:nvSpPr>
          <p:cNvPr id="3" name="Content Placeholder 2"/>
          <p:cNvSpPr>
            <a:spLocks noGrp="1"/>
          </p:cNvSpPr>
          <p:nvPr>
            <p:ph idx="1"/>
          </p:nvPr>
        </p:nvSpPr>
        <p:spPr>
          <a:xfrm>
            <a:off x="685800" y="2487168"/>
            <a:ext cx="10820400" cy="3731517"/>
          </a:xfrm>
        </p:spPr>
        <p:txBody>
          <a:bodyPr>
            <a:normAutofit/>
          </a:bodyPr>
          <a:lstStyle/>
          <a:p>
            <a:pPr marL="0" indent="0">
              <a:buNone/>
            </a:pPr>
            <a:r>
              <a:rPr lang="en-US" sz="4400" dirty="0"/>
              <a:t>“No one ever spoke the way this man does!” </a:t>
            </a:r>
          </a:p>
        </p:txBody>
      </p:sp>
    </p:spTree>
    <p:extLst>
      <p:ext uri="{BB962C8B-B14F-4D97-AF65-F5344CB8AC3E}">
        <p14:creationId xmlns:p14="http://schemas.microsoft.com/office/powerpoint/2010/main" val="256845623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371600" y="1048513"/>
            <a:ext cx="9448800" cy="1792224"/>
          </a:xfrm>
        </p:spPr>
        <p:txBody>
          <a:bodyPr>
            <a:normAutofit/>
          </a:bodyPr>
          <a:lstStyle/>
          <a:p>
            <a:pPr algn="ctr"/>
            <a:r>
              <a:rPr lang="en-US" sz="5400" dirty="0"/>
              <a:t>Understanding the helmet </a:t>
            </a:r>
            <a:r>
              <a:rPr lang="en-US" sz="5400" dirty="0" smtClean="0"/>
              <a:t>of </a:t>
            </a:r>
            <a:r>
              <a:rPr lang="en-US" sz="5400" dirty="0"/>
              <a:t>salvation</a:t>
            </a:r>
          </a:p>
        </p:txBody>
      </p:sp>
      <p:sp>
        <p:nvSpPr>
          <p:cNvPr id="5" name="Subtitle 4"/>
          <p:cNvSpPr>
            <a:spLocks noGrp="1"/>
          </p:cNvSpPr>
          <p:nvPr>
            <p:ph type="subTitle" idx="1"/>
          </p:nvPr>
        </p:nvSpPr>
        <p:spPr>
          <a:xfrm>
            <a:off x="1371600" y="3072384"/>
            <a:ext cx="9448800" cy="1499616"/>
          </a:xfrm>
        </p:spPr>
        <p:txBody>
          <a:bodyPr>
            <a:normAutofit/>
          </a:bodyPr>
          <a:lstStyle/>
          <a:p>
            <a:pPr marL="457200" indent="-457200" algn="ctr">
              <a:buFont typeface="+mj-lt"/>
              <a:buAutoNum type="arabicPeriod" startAt="2"/>
            </a:pPr>
            <a:r>
              <a:rPr lang="en-US" sz="4800" dirty="0" smtClean="0"/>
              <a:t> IT IS A PREREQUISITE TO ANY KIND OF MINISTRY</a:t>
            </a:r>
            <a:endParaRPr lang="en-US" sz="4800" dirty="0"/>
          </a:p>
        </p:txBody>
      </p:sp>
    </p:spTree>
    <p:extLst>
      <p:ext uri="{BB962C8B-B14F-4D97-AF65-F5344CB8AC3E}">
        <p14:creationId xmlns:p14="http://schemas.microsoft.com/office/powerpoint/2010/main" val="176306673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Acts 6:3</a:t>
            </a:r>
            <a:endParaRPr lang="en-US" sz="5400" dirty="0"/>
          </a:p>
        </p:txBody>
      </p:sp>
      <p:sp>
        <p:nvSpPr>
          <p:cNvPr id="3" name="Content Placeholder 2"/>
          <p:cNvSpPr>
            <a:spLocks noGrp="1"/>
          </p:cNvSpPr>
          <p:nvPr>
            <p:ph idx="1"/>
          </p:nvPr>
        </p:nvSpPr>
        <p:spPr/>
        <p:txBody>
          <a:bodyPr>
            <a:normAutofit/>
          </a:bodyPr>
          <a:lstStyle/>
          <a:p>
            <a:pPr marL="0" indent="0">
              <a:buNone/>
            </a:pPr>
            <a:r>
              <a:rPr lang="en-US" sz="4400" dirty="0"/>
              <a:t>“Brothers, choose 7 men from among you who are known to be full of the Spirit and wisdom.  We will turn this responsibility over to them.” </a:t>
            </a:r>
          </a:p>
        </p:txBody>
      </p:sp>
    </p:spTree>
    <p:extLst>
      <p:ext uri="{BB962C8B-B14F-4D97-AF65-F5344CB8AC3E}">
        <p14:creationId xmlns:p14="http://schemas.microsoft.com/office/powerpoint/2010/main" val="2949058346"/>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ppt/theme/theme2.xml><?xml version="1.0" encoding="utf-8"?>
<a:theme xmlns:a="http://schemas.openxmlformats.org/drawingml/2006/main" name="Office Theme">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13Reflection">
      <a:fillStyleLst>
        <a:solidFill>
          <a:schemeClr val="phClr"/>
        </a:solidFill>
        <a:gradFill rotWithShape="1">
          <a:gsLst>
            <a:gs pos="0">
              <a:schemeClr val="phClr">
                <a:tint val="50000"/>
                <a:alpha val="100000"/>
                <a:satMod val="140000"/>
                <a:lumMod val="105000"/>
              </a:schemeClr>
            </a:gs>
            <a:gs pos="41000">
              <a:schemeClr val="phClr">
                <a:tint val="57000"/>
                <a:satMod val="160000"/>
                <a:lumMod val="99000"/>
              </a:schemeClr>
            </a:gs>
            <a:gs pos="100000">
              <a:schemeClr val="phClr">
                <a:tint val="80000"/>
                <a:satMod val="180000"/>
                <a:lumMod val="104000"/>
              </a:schemeClr>
            </a:gs>
          </a:gsLst>
          <a:lin ang="5400000" scaled="1"/>
        </a:gradFill>
        <a:gradFill rotWithShape="1">
          <a:gsLst>
            <a:gs pos="0">
              <a:schemeClr val="phClr">
                <a:tint val="97000"/>
                <a:satMod val="115000"/>
                <a:lumMod val="114000"/>
              </a:schemeClr>
            </a:gs>
            <a:gs pos="60000">
              <a:schemeClr val="phClr">
                <a:tint val="100000"/>
                <a:shade val="96000"/>
                <a:satMod val="100000"/>
                <a:lumMod val="108000"/>
              </a:schemeClr>
            </a:gs>
            <a:gs pos="100000">
              <a:schemeClr val="phClr">
                <a:shade val="91000"/>
                <a:sat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38100" dist="25400" dir="5400000" rotWithShape="0">
              <a:srgbClr val="000000">
                <a:alpha val="28000"/>
              </a:srgbClr>
            </a:outerShdw>
          </a:effectLst>
        </a:effectStyle>
        <a:effectStyle>
          <a:effectLst>
            <a:outerShdw blurRad="50800" dist="31750" dir="5400000" sy="98000" rotWithShape="0">
              <a:srgbClr val="000000">
                <a:alpha val="47000"/>
              </a:srgbClr>
            </a:outerShdw>
          </a:effectLst>
          <a:scene3d>
            <a:camera prst="orthographicFront">
              <a:rot lat="0" lon="0" rev="0"/>
            </a:camera>
            <a:lightRig rig="twoPt" dir="t">
              <a:rot lat="0" lon="0" rev="4800000"/>
            </a:lightRig>
          </a:scene3d>
          <a:sp3d prstMaterial="matte">
            <a:bevelT w="25400" h="44450"/>
          </a:sp3d>
        </a:effectStyle>
        <a:effectStyle>
          <a:effectLst>
            <a:reflection blurRad="25400" stA="32000" endPos="28000" dist="8889" dir="5400000" sy="-100000" rotWithShape="0"/>
          </a:effectLst>
          <a:scene3d>
            <a:camera prst="orthographicFront">
              <a:rot lat="0" lon="0" rev="0"/>
            </a:camera>
            <a:lightRig rig="threePt" dir="t">
              <a:rot lat="0" lon="0" rev="4800000"/>
            </a:lightRig>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13Reflection">
      <a:fillStyleLst>
        <a:solidFill>
          <a:schemeClr val="phClr"/>
        </a:solidFill>
        <a:gradFill rotWithShape="1">
          <a:gsLst>
            <a:gs pos="0">
              <a:schemeClr val="phClr">
                <a:tint val="50000"/>
                <a:alpha val="100000"/>
                <a:satMod val="140000"/>
                <a:lumMod val="105000"/>
              </a:schemeClr>
            </a:gs>
            <a:gs pos="41000">
              <a:schemeClr val="phClr">
                <a:tint val="57000"/>
                <a:satMod val="160000"/>
                <a:lumMod val="99000"/>
              </a:schemeClr>
            </a:gs>
            <a:gs pos="100000">
              <a:schemeClr val="phClr">
                <a:tint val="80000"/>
                <a:satMod val="180000"/>
                <a:lumMod val="104000"/>
              </a:schemeClr>
            </a:gs>
          </a:gsLst>
          <a:lin ang="5400000" scaled="1"/>
        </a:gradFill>
        <a:gradFill rotWithShape="1">
          <a:gsLst>
            <a:gs pos="0">
              <a:schemeClr val="phClr">
                <a:tint val="97000"/>
                <a:satMod val="115000"/>
                <a:lumMod val="114000"/>
              </a:schemeClr>
            </a:gs>
            <a:gs pos="60000">
              <a:schemeClr val="phClr">
                <a:tint val="100000"/>
                <a:shade val="96000"/>
                <a:satMod val="100000"/>
                <a:lumMod val="108000"/>
              </a:schemeClr>
            </a:gs>
            <a:gs pos="100000">
              <a:schemeClr val="phClr">
                <a:shade val="91000"/>
                <a:sat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38100" dist="25400" dir="5400000" rotWithShape="0">
              <a:srgbClr val="000000">
                <a:alpha val="28000"/>
              </a:srgbClr>
            </a:outerShdw>
          </a:effectLst>
        </a:effectStyle>
        <a:effectStyle>
          <a:effectLst>
            <a:outerShdw blurRad="50800" dist="31750" dir="5400000" sy="98000" rotWithShape="0">
              <a:srgbClr val="000000">
                <a:alpha val="47000"/>
              </a:srgbClr>
            </a:outerShdw>
          </a:effectLst>
          <a:scene3d>
            <a:camera prst="orthographicFront">
              <a:rot lat="0" lon="0" rev="0"/>
            </a:camera>
            <a:lightRig rig="twoPt" dir="t">
              <a:rot lat="0" lon="0" rev="4800000"/>
            </a:lightRig>
          </a:scene3d>
          <a:sp3d prstMaterial="matte">
            <a:bevelT w="25400" h="44450"/>
          </a:sp3d>
        </a:effectStyle>
        <a:effectStyle>
          <a:effectLst>
            <a:reflection blurRad="25400" stA="32000" endPos="28000" dist="8889" dir="5400000" sy="-100000" rotWithShape="0"/>
          </a:effectLst>
          <a:scene3d>
            <a:camera prst="orthographicFront">
              <a:rot lat="0" lon="0" rev="0"/>
            </a:camera>
            <a:lightRig rig="threePt" dir="t">
              <a:rot lat="0" lon="0" rev="4800000"/>
            </a:lightRig>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7B00E15-BBCA-41F4-AD55-70948A1E0AD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TM04033937[[fn=Vapor Trail]]</Template>
  <TotalTime>0</TotalTime>
  <Words>487</Words>
  <Application>Microsoft Office PowerPoint</Application>
  <PresentationFormat>Widescreen</PresentationFormat>
  <Paragraphs>43</Paragraphs>
  <Slides>21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Century Gothic</vt:lpstr>
      <vt:lpstr>Palatino Linotype</vt:lpstr>
      <vt:lpstr>Vapor Trail</vt:lpstr>
      <vt:lpstr>The helmet of salvation</vt:lpstr>
      <vt:lpstr>Understanding the helmet        of salvation</vt:lpstr>
      <vt:lpstr>I Corinthians 1:24</vt:lpstr>
      <vt:lpstr>I Corinthians 1:30</vt:lpstr>
      <vt:lpstr>Colossians 2:3</vt:lpstr>
      <vt:lpstr>John 7:15</vt:lpstr>
      <vt:lpstr>John 7:46</vt:lpstr>
      <vt:lpstr>Understanding the helmet of salvation</vt:lpstr>
      <vt:lpstr>Acts 6:3</vt:lpstr>
      <vt:lpstr>Understanding the helmet of salvation</vt:lpstr>
      <vt:lpstr>I CORINTHIANS 2:3-5</vt:lpstr>
      <vt:lpstr>I CORINTHIANS 1:18</vt:lpstr>
      <vt:lpstr>Understanding the helmet of salvation</vt:lpstr>
      <vt:lpstr>Ii TIMOTHY 3:15</vt:lpstr>
      <vt:lpstr>Understanding the helmet of salvation</vt:lpstr>
      <vt:lpstr>JAMES 1:5</vt:lpstr>
      <vt:lpstr>Understanding the helmet of salvation</vt:lpstr>
      <vt:lpstr>I Thessalonians 5:8</vt:lpstr>
      <vt:lpstr>Using the helmet of salvation</vt:lpstr>
      <vt:lpstr>USING THE HELMET OF SALVATION</vt:lpstr>
      <vt:lpstr>II Corinthians 10:4-5</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2015-10-17T19:21:07Z</dcterms:created>
  <dcterms:modified xsi:type="dcterms:W3CDTF">2019-03-27T14:13:03Z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TC034605399991</vt:lpwstr>
  </property>
</Properties>
</file>